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77" r:id="rId3"/>
    <p:sldId id="258" r:id="rId4"/>
    <p:sldId id="261" r:id="rId5"/>
    <p:sldId id="279" r:id="rId6"/>
    <p:sldId id="259" r:id="rId7"/>
    <p:sldId id="262" r:id="rId8"/>
    <p:sldId id="282"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660"/>
  </p:normalViewPr>
  <p:slideViewPr>
    <p:cSldViewPr>
      <p:cViewPr varScale="1">
        <p:scale>
          <a:sx n="105" d="100"/>
          <a:sy n="105" d="100"/>
        </p:scale>
        <p:origin x="106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E966D3-3D39-49AD-99FE-CB05266F0F80}" type="datetimeFigureOut">
              <a:rPr lang="en-AU" smtClean="0"/>
              <a:t>12/06/2022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2F5D83-8CA2-46C6-B0C3-A43FCF7E3196}" type="slidenum">
              <a:rPr lang="en-AU" smtClean="0"/>
              <a:t>‹#›</a:t>
            </a:fld>
            <a:endParaRPr lang="en-AU"/>
          </a:p>
        </p:txBody>
      </p:sp>
    </p:spTree>
    <p:extLst>
      <p:ext uri="{BB962C8B-B14F-4D97-AF65-F5344CB8AC3E}">
        <p14:creationId xmlns:p14="http://schemas.microsoft.com/office/powerpoint/2010/main" val="242628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6BBB62-12FE-4FAA-B311-B4662DFE516E}" type="datetimeFigureOut">
              <a:rPr lang="en-AU" smtClean="0"/>
              <a:t>12/06/2022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EA6C6D5-E95C-4E94-9093-7A52F23346D5}" type="slidenum">
              <a:rPr lang="en-AU" smtClean="0"/>
              <a:t>‹#›</a:t>
            </a:fld>
            <a:endParaRPr lang="en-A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6BBB62-12FE-4FAA-B311-B4662DFE516E}" type="datetimeFigureOut">
              <a:rPr lang="en-AU" smtClean="0"/>
              <a:t>12/06/2022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6BBB62-12FE-4FAA-B311-B4662DFE516E}" type="datetimeFigureOut">
              <a:rPr lang="en-AU" smtClean="0"/>
              <a:t>12/06/2022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6BBB62-12FE-4FAA-B311-B4662DFE516E}" type="datetimeFigureOut">
              <a:rPr lang="en-AU" smtClean="0"/>
              <a:t>12/06/2022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6BBB62-12FE-4FAA-B311-B4662DFE516E}" type="datetimeFigureOut">
              <a:rPr lang="en-AU" smtClean="0"/>
              <a:t>12/06/2022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EA6C6D5-E95C-4E94-9093-7A52F23346D5}" type="slidenum">
              <a:rPr lang="en-AU" smtClean="0"/>
              <a:t>‹#›</a:t>
            </a:fld>
            <a:endParaRPr lang="en-A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6BBB62-12FE-4FAA-B311-B4662DFE516E}" type="datetimeFigureOut">
              <a:rPr lang="en-AU" smtClean="0"/>
              <a:t>12/06/2022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6BBB62-12FE-4FAA-B311-B4662DFE516E}" type="datetimeFigureOut">
              <a:rPr lang="en-AU" smtClean="0"/>
              <a:t>12/06/2022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EA6C6D5-E95C-4E94-9093-7A52F23346D5}" type="slidenum">
              <a:rPr lang="en-AU" smtClean="0"/>
              <a:t>‹#›</a:t>
            </a:fld>
            <a:endParaRPr lang="en-A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6BBB62-12FE-4FAA-B311-B4662DFE516E}" type="datetimeFigureOut">
              <a:rPr lang="en-AU" smtClean="0"/>
              <a:t>12/06/2022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BBB62-12FE-4FAA-B311-B4662DFE516E}" type="datetimeFigureOut">
              <a:rPr lang="en-AU" smtClean="0"/>
              <a:t>12/06/2022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6BBB62-12FE-4FAA-B311-B4662DFE516E}" type="datetimeFigureOut">
              <a:rPr lang="en-AU" smtClean="0"/>
              <a:t>12/06/2022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EA6C6D5-E95C-4E94-9093-7A52F23346D5}" type="slidenum">
              <a:rPr lang="en-AU" smtClean="0"/>
              <a:t>‹#›</a:t>
            </a:fld>
            <a:endParaRPr lang="en-A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6BBB62-12FE-4FAA-B311-B4662DFE516E}" type="datetimeFigureOut">
              <a:rPr lang="en-AU" smtClean="0"/>
              <a:t>12/06/2022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EA6C6D5-E95C-4E94-9093-7A52F23346D5}"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26BBB62-12FE-4FAA-B311-B4662DFE516E}" type="datetimeFigureOut">
              <a:rPr lang="en-AU" smtClean="0"/>
              <a:t>12/06/2022</a:t>
            </a:fld>
            <a:endParaRPr lang="en-A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A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EA6C6D5-E95C-4E94-9093-7A52F23346D5}"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36560" y="1440248"/>
            <a:ext cx="8569184" cy="3788951"/>
          </a:xfrm>
          <a:prstGeom prst="rect">
            <a:avLst/>
          </a:prstGeom>
        </p:spPr>
      </p:pic>
      <p:sp>
        <p:nvSpPr>
          <p:cNvPr id="2" name="Title 1"/>
          <p:cNvSpPr>
            <a:spLocks noGrp="1"/>
          </p:cNvSpPr>
          <p:nvPr>
            <p:ph type="ctrTitle"/>
          </p:nvPr>
        </p:nvSpPr>
        <p:spPr>
          <a:xfrm>
            <a:off x="467544" y="0"/>
            <a:ext cx="7772400" cy="1470025"/>
          </a:xfrm>
        </p:spPr>
        <p:txBody>
          <a:bodyPr/>
          <a:lstStyle/>
          <a:p>
            <a:r>
              <a:rPr lang="en-AU" dirty="0"/>
              <a:t>Rabbits</a:t>
            </a:r>
          </a:p>
        </p:txBody>
      </p:sp>
      <p:sp>
        <p:nvSpPr>
          <p:cNvPr id="3" name="Subtitle 2"/>
          <p:cNvSpPr>
            <a:spLocks noGrp="1"/>
          </p:cNvSpPr>
          <p:nvPr>
            <p:ph type="subTitle" idx="1"/>
          </p:nvPr>
        </p:nvSpPr>
        <p:spPr>
          <a:xfrm>
            <a:off x="5301240" y="792177"/>
            <a:ext cx="3595936" cy="648072"/>
          </a:xfrm>
        </p:spPr>
        <p:txBody>
          <a:bodyPr anchor="ctr" anchorCtr="0">
            <a:normAutofit/>
          </a:bodyPr>
          <a:lstStyle/>
          <a:p>
            <a:r>
              <a:rPr lang="en-AU" dirty="0">
                <a:solidFill>
                  <a:schemeClr val="tx1"/>
                </a:solidFill>
              </a:rPr>
              <a:t>A exemplar for Year Nine</a:t>
            </a:r>
          </a:p>
        </p:txBody>
      </p:sp>
      <p:sp>
        <p:nvSpPr>
          <p:cNvPr id="5" name="Rectangle 4">
            <a:extLst>
              <a:ext uri="{FF2B5EF4-FFF2-40B4-BE49-F238E27FC236}">
                <a16:creationId xmlns:a16="http://schemas.microsoft.com/office/drawing/2014/main" id="{27647EF1-74CE-4C04-A2F1-7F2FA540D73C}"/>
              </a:ext>
            </a:extLst>
          </p:cNvPr>
          <p:cNvSpPr/>
          <p:nvPr/>
        </p:nvSpPr>
        <p:spPr>
          <a:xfrm>
            <a:off x="889880" y="5417751"/>
            <a:ext cx="6927728" cy="923330"/>
          </a:xfrm>
          <a:prstGeom prst="rect">
            <a:avLst/>
          </a:prstGeom>
        </p:spPr>
        <p:txBody>
          <a:bodyPr wrap="square">
            <a:spAutoFit/>
          </a:bodyPr>
          <a:lstStyle/>
          <a:p>
            <a:pPr algn="ctr"/>
            <a:r>
              <a:rPr lang="en-AU" dirty="0"/>
              <a:t>The rabbit’s scientific name is: </a:t>
            </a:r>
            <a:r>
              <a:rPr lang="en-AU" i="1" dirty="0"/>
              <a:t>Oryctolagus cuniculus</a:t>
            </a:r>
          </a:p>
          <a:p>
            <a:pPr algn="ctr"/>
            <a:endParaRPr lang="en-AU" i="1" dirty="0"/>
          </a:p>
          <a:p>
            <a:pPr algn="ctr"/>
            <a:r>
              <a:rPr lang="en-AU" i="1" dirty="0"/>
              <a:t>Rabbits belong to the scientific class of Mammalia (Mammals)</a:t>
            </a:r>
          </a:p>
        </p:txBody>
      </p:sp>
    </p:spTree>
    <p:extLst>
      <p:ext uri="{BB962C8B-B14F-4D97-AF65-F5344CB8AC3E}">
        <p14:creationId xmlns:p14="http://schemas.microsoft.com/office/powerpoint/2010/main" val="234585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038" y="850753"/>
            <a:ext cx="8229600" cy="990600"/>
          </a:xfrm>
        </p:spPr>
        <p:txBody>
          <a:bodyPr/>
          <a:lstStyle/>
          <a:p>
            <a:r>
              <a:rPr lang="en-AU" dirty="0"/>
              <a:t>Invasive, Introduced or Pest? </a:t>
            </a:r>
          </a:p>
        </p:txBody>
      </p:sp>
      <p:sp>
        <p:nvSpPr>
          <p:cNvPr id="3" name="Content Placeholder 2"/>
          <p:cNvSpPr>
            <a:spLocks noGrp="1"/>
          </p:cNvSpPr>
          <p:nvPr>
            <p:ph idx="1"/>
          </p:nvPr>
        </p:nvSpPr>
        <p:spPr>
          <a:xfrm>
            <a:off x="251520" y="2450952"/>
            <a:ext cx="8229600" cy="3768080"/>
          </a:xfrm>
        </p:spPr>
        <p:txBody>
          <a:bodyPr>
            <a:normAutofit fontScale="92500"/>
          </a:bodyPr>
          <a:lstStyle/>
          <a:p>
            <a:pPr>
              <a:spcBef>
                <a:spcPts val="1800"/>
              </a:spcBef>
            </a:pPr>
            <a:r>
              <a:rPr lang="en-AU" dirty="0"/>
              <a:t>Rabbits are an invasive species (an organism that is </a:t>
            </a:r>
            <a:r>
              <a:rPr lang="en-AU" dirty="0">
                <a:solidFill>
                  <a:srgbClr val="C00000"/>
                </a:solidFill>
              </a:rPr>
              <a:t>not</a:t>
            </a:r>
            <a:r>
              <a:rPr lang="en-AU" dirty="0"/>
              <a:t> native to a specific location and has spread) as they are not native to Australia and have spread through almost all of the country.</a:t>
            </a:r>
          </a:p>
          <a:p>
            <a:pPr>
              <a:spcBef>
                <a:spcPts val="1800"/>
              </a:spcBef>
            </a:pPr>
            <a:r>
              <a:rPr lang="en-AU" dirty="0"/>
              <a:t>Rabbits are an introduced species (non-native species that has been accidently or deliberately transported to the location) as they were introduced by the first fleets in the 18</a:t>
            </a:r>
            <a:r>
              <a:rPr lang="en-AU" baseline="30000" dirty="0"/>
              <a:t>th</a:t>
            </a:r>
            <a:r>
              <a:rPr lang="en-AU" dirty="0"/>
              <a:t> century. </a:t>
            </a:r>
          </a:p>
          <a:p>
            <a:pPr>
              <a:spcBef>
                <a:spcPts val="1800"/>
              </a:spcBef>
            </a:pPr>
            <a:r>
              <a:rPr lang="en-AU" dirty="0"/>
              <a:t>Rabbits are a pest (causes an economic or environmental harm) as they compete with native animals for food, and cause millions of dollars in damage to crops and pasture.</a:t>
            </a:r>
          </a:p>
          <a:p>
            <a:pPr>
              <a:spcBef>
                <a:spcPts val="1800"/>
              </a:spcBef>
            </a:pPr>
            <a:endParaRPr lang="en-AU" dirty="0"/>
          </a:p>
          <a:p>
            <a:pPr>
              <a:spcBef>
                <a:spcPts val="1800"/>
              </a:spcBef>
            </a:pPr>
            <a:endParaRPr lang="en-AU" dirty="0"/>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092280" y="620688"/>
            <a:ext cx="1735138" cy="1601666"/>
          </a:xfrm>
          <a:prstGeom prst="rect">
            <a:avLst/>
          </a:prstGeom>
        </p:spPr>
      </p:pic>
    </p:spTree>
    <p:extLst>
      <p:ext uri="{BB962C8B-B14F-4D97-AF65-F5344CB8AC3E}">
        <p14:creationId xmlns:p14="http://schemas.microsoft.com/office/powerpoint/2010/main" val="316903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 y="332656"/>
            <a:ext cx="8229600" cy="990600"/>
          </a:xfrm>
        </p:spPr>
        <p:txBody>
          <a:bodyPr/>
          <a:lstStyle/>
          <a:p>
            <a:r>
              <a:rPr lang="en-AU" dirty="0"/>
              <a:t>Rabbits - general details</a:t>
            </a:r>
          </a:p>
        </p:txBody>
      </p:sp>
      <p:sp>
        <p:nvSpPr>
          <p:cNvPr id="3" name="Content Placeholder 2"/>
          <p:cNvSpPr>
            <a:spLocks noGrp="1"/>
          </p:cNvSpPr>
          <p:nvPr>
            <p:ph idx="1"/>
          </p:nvPr>
        </p:nvSpPr>
        <p:spPr>
          <a:xfrm>
            <a:off x="146313" y="1124744"/>
            <a:ext cx="6554620" cy="5400600"/>
          </a:xfrm>
        </p:spPr>
        <p:txBody>
          <a:bodyPr>
            <a:noAutofit/>
          </a:bodyPr>
          <a:lstStyle/>
          <a:p>
            <a:pPr>
              <a:spcBef>
                <a:spcPts val="1200"/>
              </a:spcBef>
            </a:pPr>
            <a:r>
              <a:rPr lang="en-AU" sz="1800" dirty="0"/>
              <a:t>General appearance: Rabbits are small furry mammals with two small front legs and two powerful back legs.. They have two large protruding ears.</a:t>
            </a:r>
          </a:p>
          <a:p>
            <a:pPr>
              <a:spcBef>
                <a:spcPts val="1200"/>
              </a:spcBef>
            </a:pPr>
            <a:r>
              <a:rPr lang="en-AU" sz="1800" dirty="0"/>
              <a:t>Size: 2kg in mass, and up 50 50 cm length.</a:t>
            </a:r>
          </a:p>
          <a:p>
            <a:pPr>
              <a:spcBef>
                <a:spcPts val="1200"/>
              </a:spcBef>
            </a:pPr>
            <a:r>
              <a:rPr lang="en-AU" sz="1800" dirty="0"/>
              <a:t>Habitat: Open forest and grasslands </a:t>
            </a:r>
          </a:p>
          <a:p>
            <a:pPr>
              <a:spcBef>
                <a:spcPts val="1200"/>
              </a:spcBef>
            </a:pPr>
            <a:r>
              <a:rPr lang="en-AU" sz="1800" dirty="0"/>
              <a:t>Food source: Rabbits are herbivores that feed on grass, herbs and  leafy weeds</a:t>
            </a:r>
          </a:p>
          <a:p>
            <a:pPr>
              <a:spcBef>
                <a:spcPts val="1200"/>
              </a:spcBef>
            </a:pPr>
            <a:r>
              <a:rPr lang="en-AU" sz="1800" dirty="0"/>
              <a:t>Predators: foxes, dingos, eagles.</a:t>
            </a:r>
          </a:p>
          <a:p>
            <a:pPr>
              <a:spcBef>
                <a:spcPts val="1200"/>
              </a:spcBef>
            </a:pPr>
            <a:r>
              <a:rPr lang="en-AU" sz="1800" dirty="0"/>
              <a:t>Reproduction: </a:t>
            </a:r>
            <a:r>
              <a:rPr lang="en-AU" sz="1800" dirty="0">
                <a:solidFill>
                  <a:srgbClr val="202124"/>
                </a:solidFill>
                <a:latin typeface="arial" panose="020B0604020202020204" pitchFamily="34" charset="0"/>
              </a:rPr>
              <a:t>rabbits can have more than four litters a year with as many as five kits (baby rabbits) each</a:t>
            </a:r>
            <a:endParaRPr lang="en-AU" sz="1800" dirty="0"/>
          </a:p>
          <a:p>
            <a:pPr>
              <a:spcBef>
                <a:spcPts val="1200"/>
              </a:spcBef>
            </a:pPr>
            <a:r>
              <a:rPr lang="en-AU" sz="1800" dirty="0"/>
              <a:t>Life Span: 8-12yrs </a:t>
            </a:r>
          </a:p>
          <a:p>
            <a:pPr>
              <a:spcBef>
                <a:spcPts val="1200"/>
              </a:spcBef>
            </a:pPr>
            <a:r>
              <a:rPr lang="en-AU" sz="1800" dirty="0"/>
              <a:t>Unusual fact: During the breeding season, feral rabbits form territorial groups made up of one to three males with up to seven females, led by a dominant pair. After breeding, the groups break up again, except for the dominant pair</a:t>
            </a:r>
          </a:p>
        </p:txBody>
      </p:sp>
      <p:pic>
        <p:nvPicPr>
          <p:cNvPr id="4" name="Picture 3">
            <a:extLst>
              <a:ext uri="{FF2B5EF4-FFF2-40B4-BE49-F238E27FC236}">
                <a16:creationId xmlns:a16="http://schemas.microsoft.com/office/drawing/2014/main" id="{9454B3C0-13F4-436A-9035-7A040F85E3F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700933" y="692696"/>
            <a:ext cx="2280619" cy="3076184"/>
          </a:xfrm>
          <a:prstGeom prst="rect">
            <a:avLst/>
          </a:prstGeom>
        </p:spPr>
      </p:pic>
    </p:spTree>
    <p:extLst>
      <p:ext uri="{BB962C8B-B14F-4D97-AF65-F5344CB8AC3E}">
        <p14:creationId xmlns:p14="http://schemas.microsoft.com/office/powerpoint/2010/main" val="119754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heel(1)">
                                      <p:cBhvr>
                                        <p:cTn id="35" dur="20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heel(1)">
                                      <p:cBhvr>
                                        <p:cTn id="4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Rabbit Adaptations</a:t>
            </a:r>
          </a:p>
        </p:txBody>
      </p:sp>
      <p:sp>
        <p:nvSpPr>
          <p:cNvPr id="3" name="Content Placeholder 2"/>
          <p:cNvSpPr>
            <a:spLocks noGrp="1"/>
          </p:cNvSpPr>
          <p:nvPr>
            <p:ph idx="1"/>
          </p:nvPr>
        </p:nvSpPr>
        <p:spPr>
          <a:xfrm>
            <a:off x="251520" y="1505736"/>
            <a:ext cx="4824536" cy="5133256"/>
          </a:xfrm>
        </p:spPr>
        <p:txBody>
          <a:bodyPr>
            <a:normAutofit/>
          </a:bodyPr>
          <a:lstStyle/>
          <a:p>
            <a:pPr fontAlgn="base">
              <a:spcBef>
                <a:spcPts val="1200"/>
              </a:spcBef>
              <a:buFont typeface="Arial"/>
              <a:buChar char="•"/>
            </a:pPr>
            <a:r>
              <a:rPr lang="en-AU" dirty="0"/>
              <a:t>Almost 360</a:t>
            </a:r>
            <a:r>
              <a:rPr lang="en-AU" baseline="30000" dirty="0"/>
              <a:t>0</a:t>
            </a:r>
            <a:r>
              <a:rPr lang="en-AU" dirty="0"/>
              <a:t> vision</a:t>
            </a:r>
          </a:p>
          <a:p>
            <a:pPr fontAlgn="base">
              <a:spcBef>
                <a:spcPts val="1200"/>
              </a:spcBef>
              <a:buFont typeface="Arial"/>
              <a:buChar char="•"/>
            </a:pPr>
            <a:r>
              <a:rPr lang="en-AU" dirty="0"/>
              <a:t>Long ears</a:t>
            </a:r>
          </a:p>
          <a:p>
            <a:pPr fontAlgn="base">
              <a:spcBef>
                <a:spcPts val="1200"/>
              </a:spcBef>
              <a:buFont typeface="Arial"/>
              <a:buChar char="•"/>
            </a:pPr>
            <a:r>
              <a:rPr lang="en-AU" dirty="0"/>
              <a:t>Long &amp; strong hind legs</a:t>
            </a:r>
          </a:p>
          <a:p>
            <a:pPr fontAlgn="base">
              <a:spcBef>
                <a:spcPts val="1200"/>
              </a:spcBef>
              <a:buFont typeface="Arial"/>
              <a:buChar char="•"/>
            </a:pPr>
            <a:r>
              <a:rPr lang="en-AU" dirty="0"/>
              <a:t>Long front teeth that keep growing</a:t>
            </a:r>
          </a:p>
          <a:p>
            <a:pPr fontAlgn="base">
              <a:spcBef>
                <a:spcPts val="1200"/>
              </a:spcBef>
              <a:buFont typeface="Arial"/>
              <a:buChar char="•"/>
            </a:pPr>
            <a:r>
              <a:rPr lang="en-AU" dirty="0"/>
              <a:t>Advanced digestive system</a:t>
            </a:r>
          </a:p>
          <a:p>
            <a:pPr fontAlgn="base">
              <a:spcBef>
                <a:spcPts val="1200"/>
              </a:spcBef>
              <a:buFont typeface="Arial"/>
              <a:buChar char="•"/>
            </a:pPr>
            <a:r>
              <a:rPr lang="en-AU" dirty="0"/>
              <a:t>Different colours of fur for camouflage</a:t>
            </a:r>
          </a:p>
          <a:p>
            <a:pPr fontAlgn="base">
              <a:spcBef>
                <a:spcPts val="1200"/>
              </a:spcBef>
              <a:buFont typeface="Arial"/>
              <a:buChar char="•"/>
            </a:pPr>
            <a:r>
              <a:rPr lang="en-AU" dirty="0"/>
              <a:t>Able to reproduce in large numbers quickly</a:t>
            </a:r>
          </a:p>
        </p:txBody>
      </p:sp>
      <p:grpSp>
        <p:nvGrpSpPr>
          <p:cNvPr id="4" name="Group 3">
            <a:extLst>
              <a:ext uri="{FF2B5EF4-FFF2-40B4-BE49-F238E27FC236}">
                <a16:creationId xmlns:a16="http://schemas.microsoft.com/office/drawing/2014/main" id="{B19ED286-2862-4213-B30E-BA6800C292DD}"/>
              </a:ext>
            </a:extLst>
          </p:cNvPr>
          <p:cNvGrpSpPr/>
          <p:nvPr/>
        </p:nvGrpSpPr>
        <p:grpSpPr>
          <a:xfrm>
            <a:off x="4913995" y="1747718"/>
            <a:ext cx="3934867" cy="3362564"/>
            <a:chOff x="5209133" y="332655"/>
            <a:chExt cx="3934867" cy="3362564"/>
          </a:xfrm>
        </p:grpSpPr>
        <p:pic>
          <p:nvPicPr>
            <p:cNvPr id="6" name="Picture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224478" y="332655"/>
              <a:ext cx="3919522" cy="3048517"/>
            </a:xfrm>
            <a:prstGeom prst="rect">
              <a:avLst/>
            </a:prstGeom>
          </p:spPr>
        </p:pic>
        <p:sp>
          <p:nvSpPr>
            <p:cNvPr id="7" name="Rectangle 6"/>
            <p:cNvSpPr/>
            <p:nvPr/>
          </p:nvSpPr>
          <p:spPr>
            <a:xfrm>
              <a:off x="5209133" y="3387442"/>
              <a:ext cx="3919522" cy="307777"/>
            </a:xfrm>
            <a:prstGeom prst="rect">
              <a:avLst/>
            </a:prstGeom>
          </p:spPr>
          <p:txBody>
            <a:bodyPr wrap="square">
              <a:spAutoFit/>
            </a:bodyPr>
            <a:lstStyle/>
            <a:p>
              <a:pPr algn="ctr"/>
              <a:r>
                <a:rPr lang="en-AU" sz="1400" dirty="0"/>
                <a:t>Photo by </a:t>
              </a:r>
              <a:r>
                <a:rPr lang="en-AU" sz="1400" dirty="0" err="1"/>
                <a:t>Spigoo</a:t>
              </a:r>
              <a:r>
                <a:rPr lang="en-AU" sz="1400" dirty="0"/>
                <a:t> cc/Flickr and Arijit Gupta</a:t>
              </a:r>
            </a:p>
          </p:txBody>
        </p:sp>
      </p:grpSp>
    </p:spTree>
    <p:extLst>
      <p:ext uri="{BB962C8B-B14F-4D97-AF65-F5344CB8AC3E}">
        <p14:creationId xmlns:p14="http://schemas.microsoft.com/office/powerpoint/2010/main" val="256845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540" y="698938"/>
            <a:ext cx="5832648" cy="2088232"/>
          </a:xfrm>
        </p:spPr>
        <p:txBody>
          <a:bodyPr>
            <a:normAutofit lnSpcReduction="10000"/>
          </a:bodyPr>
          <a:lstStyle/>
          <a:p>
            <a:pPr marL="0" indent="0" fontAlgn="base">
              <a:buNone/>
            </a:pPr>
            <a:r>
              <a:rPr lang="en-AU" sz="2000" b="1" dirty="0"/>
              <a:t>Structural adaptation</a:t>
            </a:r>
          </a:p>
          <a:p>
            <a:pPr fontAlgn="base">
              <a:buFont typeface="Arial"/>
              <a:buChar char="•"/>
            </a:pPr>
            <a:r>
              <a:rPr lang="en-AU" sz="2000" dirty="0"/>
              <a:t>The wide range of vision that rabbits have is due to eyes that are on the two sides of their head. They help the rabbit see almost 360</a:t>
            </a:r>
            <a:r>
              <a:rPr lang="en-AU" sz="2000" baseline="30000" dirty="0"/>
              <a:t>0</a:t>
            </a:r>
            <a:r>
              <a:rPr lang="en-AU" sz="2000" dirty="0"/>
              <a:t> around it and detect possible predators. It is an adaptation to look for predators, and help see eagles attacking from above. </a:t>
            </a:r>
          </a:p>
          <a:p>
            <a:endParaRPr lang="en-AU"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74329" y="836712"/>
            <a:ext cx="2806119" cy="1872208"/>
          </a:xfrm>
          <a:prstGeom prst="rect">
            <a:avLst/>
          </a:prstGeom>
        </p:spPr>
      </p:pic>
      <p:sp>
        <p:nvSpPr>
          <p:cNvPr id="9" name="Content Placeholder 2">
            <a:extLst>
              <a:ext uri="{FF2B5EF4-FFF2-40B4-BE49-F238E27FC236}">
                <a16:creationId xmlns:a16="http://schemas.microsoft.com/office/drawing/2014/main" id="{6A39B819-A8B6-43DB-B8E9-CA9E88269F74}"/>
              </a:ext>
            </a:extLst>
          </p:cNvPr>
          <p:cNvSpPr txBox="1">
            <a:spLocks/>
          </p:cNvSpPr>
          <p:nvPr/>
        </p:nvSpPr>
        <p:spPr>
          <a:xfrm>
            <a:off x="107504" y="2857950"/>
            <a:ext cx="8800936" cy="172317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fontAlgn="base">
              <a:buNone/>
            </a:pPr>
            <a:r>
              <a:rPr lang="en-AU" sz="2000" b="1" dirty="0"/>
              <a:t>Behavioural adaptation</a:t>
            </a:r>
          </a:p>
          <a:p>
            <a:pPr fontAlgn="base">
              <a:buClr>
                <a:srgbClr val="93A299"/>
              </a:buClr>
              <a:buFont typeface="Arial"/>
              <a:buChar char="•"/>
            </a:pPr>
            <a:r>
              <a:rPr lang="en-AU" sz="2000" dirty="0">
                <a:solidFill>
                  <a:srgbClr val="292934"/>
                </a:solidFill>
              </a:rPr>
              <a:t>When a rabbit spots a predator which is not directly attacking, they will usually freeze so that the predators cannot detect their motion. Motion is more easily seen by predators than a motionless rabbit which is often able to blend into its surroundings.</a:t>
            </a:r>
          </a:p>
          <a:p>
            <a:endParaRPr lang="en-AU" sz="2000" dirty="0"/>
          </a:p>
        </p:txBody>
      </p:sp>
      <p:sp>
        <p:nvSpPr>
          <p:cNvPr id="10" name="Rectangle 9">
            <a:extLst>
              <a:ext uri="{FF2B5EF4-FFF2-40B4-BE49-F238E27FC236}">
                <a16:creationId xmlns:a16="http://schemas.microsoft.com/office/drawing/2014/main" id="{40258409-1FAB-4CB5-93D1-D9967BF69800}"/>
              </a:ext>
            </a:extLst>
          </p:cNvPr>
          <p:cNvSpPr/>
          <p:nvPr/>
        </p:nvSpPr>
        <p:spPr>
          <a:xfrm>
            <a:off x="107504" y="4750112"/>
            <a:ext cx="8640960" cy="1631216"/>
          </a:xfrm>
          <a:prstGeom prst="rect">
            <a:avLst/>
          </a:prstGeom>
        </p:spPr>
        <p:txBody>
          <a:bodyPr wrap="square">
            <a:spAutoFit/>
          </a:bodyPr>
          <a:lstStyle/>
          <a:p>
            <a:pPr lvl="0" fontAlgn="base">
              <a:buClr>
                <a:srgbClr val="93A299"/>
              </a:buClr>
            </a:pPr>
            <a:r>
              <a:rPr lang="en-AU" sz="2000" b="1" dirty="0">
                <a:solidFill>
                  <a:srgbClr val="292934"/>
                </a:solidFill>
              </a:rPr>
              <a:t>Physiological adaptation</a:t>
            </a:r>
          </a:p>
          <a:p>
            <a:pPr lvl="0" fontAlgn="base">
              <a:buClr>
                <a:srgbClr val="93A299"/>
              </a:buClr>
              <a:buFont typeface="Arial"/>
              <a:buChar char="•"/>
            </a:pPr>
            <a:r>
              <a:rPr lang="en-AU" sz="2000" dirty="0"/>
              <a:t> Most of the rabbit’s digestion takes place in the large intestine and the cecum. Rabbits are able to defecate the contents of the cecum as soft pellets, and then eat them again to reabsorb the nutrients. This helps them gather as many nutrients as possible from arid areas of Australia.</a:t>
            </a:r>
          </a:p>
        </p:txBody>
      </p:sp>
    </p:spTree>
    <p:extLst>
      <p:ext uri="{BB962C8B-B14F-4D97-AF65-F5344CB8AC3E}">
        <p14:creationId xmlns:p14="http://schemas.microsoft.com/office/powerpoint/2010/main" val="210228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1000"/>
                                        <p:tgtEl>
                                          <p:spTgt spid="9">
                                            <p:txEl>
                                              <p:pRg st="0" end="0"/>
                                            </p:txEl>
                                          </p:spTgt>
                                        </p:tgtEl>
                                      </p:cBhvr>
                                    </p:animEffect>
                                    <p:anim calcmode="lin" valueType="num">
                                      <p:cBhvr>
                                        <p:cTn id="2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Effect transition="in" filter="fade">
                                      <p:cBhvr>
                                        <p:cTn id="28" dur="1000"/>
                                        <p:tgtEl>
                                          <p:spTgt spid="9">
                                            <p:txEl>
                                              <p:pRg st="1" end="1"/>
                                            </p:txEl>
                                          </p:spTgt>
                                        </p:tgtEl>
                                      </p:cBhvr>
                                    </p:animEffect>
                                    <p:anim calcmode="lin" valueType="num">
                                      <p:cBhvr>
                                        <p:cTn id="29"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990600"/>
          </a:xfrm>
        </p:spPr>
        <p:txBody>
          <a:bodyPr>
            <a:noAutofit/>
          </a:bodyPr>
          <a:lstStyle/>
          <a:p>
            <a:r>
              <a:rPr lang="en-AU" dirty="0"/>
              <a:t>Rabbits and Australia</a:t>
            </a:r>
          </a:p>
        </p:txBody>
      </p:sp>
      <p:sp>
        <p:nvSpPr>
          <p:cNvPr id="3" name="Content Placeholder 2"/>
          <p:cNvSpPr>
            <a:spLocks noGrp="1"/>
          </p:cNvSpPr>
          <p:nvPr>
            <p:ph idx="1"/>
          </p:nvPr>
        </p:nvSpPr>
        <p:spPr>
          <a:xfrm>
            <a:off x="107504" y="1052736"/>
            <a:ext cx="8784976" cy="5760640"/>
          </a:xfrm>
        </p:spPr>
        <p:txBody>
          <a:bodyPr>
            <a:noAutofit/>
          </a:bodyPr>
          <a:lstStyle/>
          <a:p>
            <a:r>
              <a:rPr lang="en-AU" sz="2000" dirty="0"/>
              <a:t>Rabbits were introduced to Australia in the 18</a:t>
            </a:r>
            <a:r>
              <a:rPr lang="en-AU" sz="2000" baseline="30000" dirty="0"/>
              <a:t>th</a:t>
            </a:r>
            <a:r>
              <a:rPr lang="en-AU" sz="2000" dirty="0"/>
              <a:t> century with the first fleet and became wide spread after an outbreak caused by an 1859 release.</a:t>
            </a:r>
          </a:p>
          <a:p>
            <a:r>
              <a:rPr lang="en-AU" sz="2000" dirty="0">
                <a:solidFill>
                  <a:srgbClr val="000000"/>
                </a:solidFill>
              </a:rPr>
              <a:t>Rabbits are found in Europe, portions of Central and Southern Africa, the Indian subcontinent, Sumatra, and Japan.</a:t>
            </a:r>
          </a:p>
          <a:p>
            <a:r>
              <a:rPr lang="en-AU" sz="2000" dirty="0">
                <a:solidFill>
                  <a:srgbClr val="000000"/>
                </a:solidFill>
              </a:rPr>
              <a:t>The rabbit is found throughout Australia,  but </a:t>
            </a:r>
          </a:p>
          <a:p>
            <a:pPr marL="182563" indent="0">
              <a:buNone/>
            </a:pPr>
            <a:r>
              <a:rPr lang="en-AU" sz="2000" dirty="0">
                <a:solidFill>
                  <a:srgbClr val="000000"/>
                </a:solidFill>
              </a:rPr>
              <a:t>is especially common in open grassland</a:t>
            </a:r>
          </a:p>
          <a:p>
            <a:pPr marL="0" indent="182563">
              <a:buNone/>
            </a:pPr>
            <a:r>
              <a:rPr lang="en-AU" sz="2000" dirty="0">
                <a:solidFill>
                  <a:srgbClr val="000000"/>
                </a:solidFill>
              </a:rPr>
              <a:t> areas.</a:t>
            </a:r>
          </a:p>
          <a:p>
            <a:endParaRPr lang="en-AU" sz="2000" dirty="0">
              <a:solidFill>
                <a:srgbClr val="000000"/>
              </a:solidFill>
            </a:endParaRPr>
          </a:p>
          <a:p>
            <a:r>
              <a:rPr lang="en-AU" sz="2000" dirty="0"/>
              <a:t>There are two main reasons rabbits were </a:t>
            </a:r>
          </a:p>
          <a:p>
            <a:pPr marL="0" indent="265113">
              <a:buNone/>
            </a:pPr>
            <a:r>
              <a:rPr lang="en-AU" sz="2000" dirty="0"/>
              <a:t>introduced to Australia:</a:t>
            </a:r>
          </a:p>
          <a:p>
            <a:pPr marL="630238" indent="-282575">
              <a:buFont typeface="+mj-lt"/>
              <a:buAutoNum type="arabicPeriod"/>
            </a:pPr>
            <a:r>
              <a:rPr lang="en-AU" sz="2000" dirty="0"/>
              <a:t>The early settlers bred them as a ready and cheap source of meat.</a:t>
            </a:r>
          </a:p>
          <a:p>
            <a:pPr marL="630238" indent="-282575">
              <a:buFont typeface="+mj-lt"/>
              <a:buAutoNum type="arabicPeriod"/>
            </a:pPr>
            <a:r>
              <a:rPr lang="en-AU" sz="2000" dirty="0"/>
              <a:t>Rabbits were released into the wild so that people could hunt them for sport.</a:t>
            </a:r>
          </a:p>
          <a:p>
            <a:pPr>
              <a:spcBef>
                <a:spcPts val="1200"/>
              </a:spcBef>
            </a:pPr>
            <a:r>
              <a:rPr lang="en-AU" sz="2000" dirty="0"/>
              <a:t>It is estimated that there are now more than 200 million rabbits in Australia</a:t>
            </a:r>
          </a:p>
          <a:p>
            <a:pPr marL="265113" indent="0">
              <a:buNone/>
            </a:pPr>
            <a:r>
              <a:rPr lang="en-AU" sz="2000" dirty="0"/>
              <a:t>The population peaked at 10 Billion by 1920.</a:t>
            </a:r>
          </a:p>
          <a:p>
            <a:endParaRPr lang="en-AU" sz="2000" dirty="0"/>
          </a:p>
        </p:txBody>
      </p:sp>
      <p:pic>
        <p:nvPicPr>
          <p:cNvPr id="8" name="Picture 7">
            <a:extLst>
              <a:ext uri="{FF2B5EF4-FFF2-40B4-BE49-F238E27FC236}">
                <a16:creationId xmlns:a16="http://schemas.microsoft.com/office/drawing/2014/main" id="{CF09E0EB-8A7C-4535-9999-36B2EB21DC50}"/>
              </a:ext>
            </a:extLst>
          </p:cNvPr>
          <p:cNvPicPr>
            <a:picLocks noChangeAspect="1"/>
          </p:cNvPicPr>
          <p:nvPr/>
        </p:nvPicPr>
        <p:blipFill>
          <a:blip r:embed="rId2"/>
          <a:stretch>
            <a:fillRect/>
          </a:stretch>
        </p:blipFill>
        <p:spPr>
          <a:xfrm>
            <a:off x="5796136" y="2407859"/>
            <a:ext cx="2896766" cy="2042281"/>
          </a:xfrm>
          <a:prstGeom prst="rect">
            <a:avLst/>
          </a:prstGeom>
        </p:spPr>
      </p:pic>
    </p:spTree>
    <p:extLst>
      <p:ext uri="{BB962C8B-B14F-4D97-AF65-F5344CB8AC3E}">
        <p14:creationId xmlns:p14="http://schemas.microsoft.com/office/powerpoint/2010/main" val="396846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76672"/>
            <a:ext cx="5688632" cy="720080"/>
          </a:xfrm>
        </p:spPr>
        <p:txBody>
          <a:bodyPr>
            <a:noAutofit/>
          </a:bodyPr>
          <a:lstStyle/>
          <a:p>
            <a:r>
              <a:rPr lang="en-AU" sz="2000" b="1" dirty="0">
                <a:solidFill>
                  <a:schemeClr val="tx1"/>
                </a:solidFill>
              </a:rPr>
              <a:t>Methods of controlling the rabbit population.</a:t>
            </a:r>
          </a:p>
        </p:txBody>
      </p:sp>
      <p:pic>
        <p:nvPicPr>
          <p:cNvPr id="7"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55670" y="3429000"/>
            <a:ext cx="3320786" cy="328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idx="1"/>
          </p:nvPr>
        </p:nvSpPr>
        <p:spPr>
          <a:xfrm>
            <a:off x="107504" y="1225352"/>
            <a:ext cx="8568952" cy="4939952"/>
          </a:xfrm>
        </p:spPr>
        <p:txBody>
          <a:bodyPr>
            <a:noAutofit/>
          </a:bodyPr>
          <a:lstStyle/>
          <a:p>
            <a:pPr>
              <a:spcBef>
                <a:spcPts val="1200"/>
              </a:spcBef>
              <a:buClr>
                <a:srgbClr val="93A299"/>
              </a:buClr>
            </a:pPr>
            <a:r>
              <a:rPr lang="en-AU" sz="2000" dirty="0">
                <a:solidFill>
                  <a:srgbClr val="292934"/>
                </a:solidFill>
              </a:rPr>
              <a:t>In 1907 a rabbit proof fence was built in Western Australia in an unsuccessful attempt to contain the rabbits.</a:t>
            </a:r>
          </a:p>
          <a:p>
            <a:pPr lvl="0">
              <a:spcBef>
                <a:spcPts val="1200"/>
              </a:spcBef>
              <a:buClr>
                <a:srgbClr val="93A299"/>
              </a:buClr>
            </a:pPr>
            <a:r>
              <a:rPr lang="en-AU" sz="2000" dirty="0">
                <a:solidFill>
                  <a:srgbClr val="292934"/>
                </a:solidFill>
              </a:rPr>
              <a:t>The Myxoma virus, which causes Myxomatosis was introduced into the rabbit population in the 1950’s  and had the effect of severely reducing the rabbit population.</a:t>
            </a:r>
          </a:p>
          <a:p>
            <a:pPr lvl="0">
              <a:spcBef>
                <a:spcPts val="1200"/>
              </a:spcBef>
              <a:buClr>
                <a:srgbClr val="93A299"/>
              </a:buClr>
            </a:pPr>
            <a:r>
              <a:rPr lang="en-AU" sz="2000" dirty="0"/>
              <a:t>As the effect of Myxomatosis wore off, the rabbit haemorrhagic disease was introduced in 1996 and has been successful in controlling rabbit populations in low rainfall </a:t>
            </a:r>
            <a:r>
              <a:rPr lang="en-AU" sz="2000" dirty="0" err="1"/>
              <a:t>areasd</a:t>
            </a:r>
            <a:r>
              <a:rPr lang="en-AU" sz="2000" dirty="0"/>
              <a:t>, but not high rainfall areas.</a:t>
            </a:r>
            <a:endParaRPr lang="en-AU" sz="2000" dirty="0">
              <a:solidFill>
                <a:srgbClr val="292934"/>
              </a:solidFill>
            </a:endParaRPr>
          </a:p>
          <a:p>
            <a:pPr lvl="0">
              <a:spcBef>
                <a:spcPts val="1200"/>
              </a:spcBef>
              <a:buClr>
                <a:srgbClr val="93A299"/>
              </a:buClr>
            </a:pPr>
            <a:r>
              <a:rPr lang="en-US" sz="2000" dirty="0">
                <a:solidFill>
                  <a:srgbClr val="292934"/>
                </a:solidFill>
                <a:latin typeface="Arial Unicode MS" panose="020B0604020202020204" pitchFamily="34" charset="-128"/>
                <a:ea typeface="Arial Unicode MS" panose="020B0604020202020204" pitchFamily="34" charset="-128"/>
                <a:cs typeface="Arial Unicode MS" panose="020B0604020202020204" pitchFamily="34" charset="-128"/>
              </a:rPr>
              <a:t>  Poisoning</a:t>
            </a:r>
            <a:r>
              <a:rPr lang="nl-NL" sz="2000" dirty="0">
                <a:solidFill>
                  <a:srgbClr val="292934"/>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a:solidFill>
                  <a:srgbClr val="292934"/>
                </a:solidFill>
                <a:latin typeface="Arial Unicode MS" panose="020B0604020202020204" pitchFamily="34" charset="-128"/>
                <a:ea typeface="Arial Unicode MS" panose="020B0604020202020204" pitchFamily="34" charset="-128"/>
                <a:cs typeface="Arial Unicode MS" panose="020B0604020202020204" pitchFamily="34" charset="-128"/>
              </a:rPr>
              <a:t>is probably is one of the most widely used of the techniques. Two commonly used poisons for rabbit control are fluoroacetate and pindone.</a:t>
            </a:r>
          </a:p>
          <a:p>
            <a:pPr lvl="0">
              <a:spcBef>
                <a:spcPts val="1200"/>
              </a:spcBef>
              <a:buClr>
                <a:srgbClr val="93A299"/>
              </a:buClr>
            </a:pPr>
            <a:r>
              <a:rPr lang="en-US" sz="2000" dirty="0">
                <a:solidFill>
                  <a:srgbClr val="292934"/>
                </a:solidFill>
                <a:latin typeface="Arial Unicode MS" panose="020B0604020202020204" pitchFamily="34" charset="-128"/>
                <a:ea typeface="Arial Unicode MS" panose="020B0604020202020204" pitchFamily="34" charset="-128"/>
                <a:cs typeface="Arial Unicode MS" panose="020B0604020202020204" pitchFamily="34" charset="-128"/>
              </a:rPr>
              <a:t>Shooting rabbits can successfully be used to keep low populations in check.</a:t>
            </a:r>
          </a:p>
          <a:p>
            <a:pPr lvl="0">
              <a:spcBef>
                <a:spcPts val="1200"/>
              </a:spcBef>
              <a:buClr>
                <a:srgbClr val="93A299"/>
              </a:buClr>
            </a:pPr>
            <a:endParaRPr lang="en-US" sz="2000" dirty="0">
              <a:solidFill>
                <a:srgbClr val="292934"/>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lvl="0">
              <a:spcBef>
                <a:spcPts val="1200"/>
              </a:spcBef>
              <a:buClr>
                <a:srgbClr val="93A299"/>
              </a:buClr>
            </a:pPr>
            <a:endParaRPr lang="en-AU" sz="2000" dirty="0"/>
          </a:p>
        </p:txBody>
      </p:sp>
    </p:spTree>
    <p:extLst>
      <p:ext uri="{BB962C8B-B14F-4D97-AF65-F5344CB8AC3E}">
        <p14:creationId xmlns:p14="http://schemas.microsoft.com/office/powerpoint/2010/main" val="59665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9">
            <a:extLst>
              <a:ext uri="{FF2B5EF4-FFF2-40B4-BE49-F238E27FC236}">
                <a16:creationId xmlns:a16="http://schemas.microsoft.com/office/drawing/2014/main" id="{59325A52-AAE7-4F3E-9EBB-F8F16A835995}"/>
              </a:ext>
            </a:extLst>
          </p:cNvPr>
          <p:cNvSpPr/>
          <p:nvPr/>
        </p:nvSpPr>
        <p:spPr>
          <a:xfrm>
            <a:off x="6948264" y="2737182"/>
            <a:ext cx="920468" cy="2194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sz="1200" dirty="0">
                <a:solidFill>
                  <a:schemeClr val="tx1"/>
                </a:solidFill>
              </a:rPr>
              <a:t>Feral Cats</a:t>
            </a:r>
          </a:p>
        </p:txBody>
      </p:sp>
      <p:grpSp>
        <p:nvGrpSpPr>
          <p:cNvPr id="11" name="Group 10">
            <a:extLst>
              <a:ext uri="{FF2B5EF4-FFF2-40B4-BE49-F238E27FC236}">
                <a16:creationId xmlns:a16="http://schemas.microsoft.com/office/drawing/2014/main" id="{EDA98B29-60FC-466D-B2F2-1545B342D3BA}"/>
              </a:ext>
            </a:extLst>
          </p:cNvPr>
          <p:cNvGrpSpPr/>
          <p:nvPr/>
        </p:nvGrpSpPr>
        <p:grpSpPr>
          <a:xfrm>
            <a:off x="701267" y="1196752"/>
            <a:ext cx="8109730" cy="5391150"/>
            <a:chOff x="701267" y="1196752"/>
            <a:chExt cx="8109730" cy="5391150"/>
          </a:xfrm>
        </p:grpSpPr>
        <p:grpSp>
          <p:nvGrpSpPr>
            <p:cNvPr id="10" name="Group 9">
              <a:extLst>
                <a:ext uri="{FF2B5EF4-FFF2-40B4-BE49-F238E27FC236}">
                  <a16:creationId xmlns:a16="http://schemas.microsoft.com/office/drawing/2014/main" id="{BF34A26E-6E61-499A-AFBA-BA7F96139798}"/>
                </a:ext>
              </a:extLst>
            </p:cNvPr>
            <p:cNvGrpSpPr/>
            <p:nvPr/>
          </p:nvGrpSpPr>
          <p:grpSpPr>
            <a:xfrm>
              <a:off x="701267" y="1196752"/>
              <a:ext cx="8109730" cy="5391150"/>
              <a:chOff x="701267" y="1196752"/>
              <a:chExt cx="8109730" cy="5391150"/>
            </a:xfrm>
          </p:grpSpPr>
          <p:pic>
            <p:nvPicPr>
              <p:cNvPr id="1026" name="Picture 2" descr="A numbers game—killing rabbits to conserve native mammals">
                <a:extLst>
                  <a:ext uri="{FF2B5EF4-FFF2-40B4-BE49-F238E27FC236}">
                    <a16:creationId xmlns:a16="http://schemas.microsoft.com/office/drawing/2014/main" id="{06C1A9FD-9CBC-490C-AE5C-381362BB28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9147" y="1196752"/>
                <a:ext cx="7181850" cy="53911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 numbers game—killing rabbits to conserve native mammals">
                <a:extLst>
                  <a:ext uri="{FF2B5EF4-FFF2-40B4-BE49-F238E27FC236}">
                    <a16:creationId xmlns:a16="http://schemas.microsoft.com/office/drawing/2014/main" id="{041F687C-513D-4717-9CED-3F66B51B1199}"/>
                  </a:ext>
                </a:extLst>
              </p:cNvPr>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7799" t="49265" r="73177" b="32036"/>
              <a:stretch/>
            </p:blipFill>
            <p:spPr bwMode="auto">
              <a:xfrm rot="19436292">
                <a:off x="2024462" y="2523928"/>
                <a:ext cx="665388" cy="3099778"/>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le 15">
                <a:extLst>
                  <a:ext uri="{FF2B5EF4-FFF2-40B4-BE49-F238E27FC236}">
                    <a16:creationId xmlns:a16="http://schemas.microsoft.com/office/drawing/2014/main" id="{8AD68479-57C2-41B1-AD2D-911180E8AA14}"/>
                  </a:ext>
                </a:extLst>
              </p:cNvPr>
              <p:cNvSpPr/>
              <p:nvPr/>
            </p:nvSpPr>
            <p:spPr>
              <a:xfrm>
                <a:off x="4059580" y="1439364"/>
                <a:ext cx="720080"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sz="1200" dirty="0">
                    <a:solidFill>
                      <a:schemeClr val="tx1"/>
                    </a:solidFill>
                  </a:rPr>
                  <a:t>Dingo</a:t>
                </a:r>
              </a:p>
            </p:txBody>
          </p:sp>
          <p:sp>
            <p:nvSpPr>
              <p:cNvPr id="4" name="Rounded Rectangle 18">
                <a:extLst>
                  <a:ext uri="{FF2B5EF4-FFF2-40B4-BE49-F238E27FC236}">
                    <a16:creationId xmlns:a16="http://schemas.microsoft.com/office/drawing/2014/main" id="{5D55398D-BF25-4E47-B87E-C56ACB4084ED}"/>
                  </a:ext>
                </a:extLst>
              </p:cNvPr>
              <p:cNvSpPr/>
              <p:nvPr/>
            </p:nvSpPr>
            <p:spPr>
              <a:xfrm>
                <a:off x="918259" y="1916832"/>
                <a:ext cx="720080"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sz="1200" dirty="0">
                    <a:solidFill>
                      <a:schemeClr val="tx1"/>
                    </a:solidFill>
                  </a:rPr>
                  <a:t>Eagles</a:t>
                </a:r>
              </a:p>
            </p:txBody>
          </p:sp>
          <p:sp>
            <p:nvSpPr>
              <p:cNvPr id="5" name="Rounded Rectangle 19">
                <a:extLst>
                  <a:ext uri="{FF2B5EF4-FFF2-40B4-BE49-F238E27FC236}">
                    <a16:creationId xmlns:a16="http://schemas.microsoft.com/office/drawing/2014/main" id="{E822A2DB-B47C-4882-8392-EFE4365C9125}"/>
                  </a:ext>
                </a:extLst>
              </p:cNvPr>
              <p:cNvSpPr/>
              <p:nvPr/>
            </p:nvSpPr>
            <p:spPr>
              <a:xfrm>
                <a:off x="4803660" y="3569609"/>
                <a:ext cx="920468" cy="2194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sz="1200" dirty="0">
                    <a:solidFill>
                      <a:schemeClr val="tx1"/>
                    </a:solidFill>
                  </a:rPr>
                  <a:t>Feral Cats</a:t>
                </a:r>
              </a:p>
            </p:txBody>
          </p:sp>
          <p:sp>
            <p:nvSpPr>
              <p:cNvPr id="6" name="Rounded Rectangle 21">
                <a:extLst>
                  <a:ext uri="{FF2B5EF4-FFF2-40B4-BE49-F238E27FC236}">
                    <a16:creationId xmlns:a16="http://schemas.microsoft.com/office/drawing/2014/main" id="{BB4FF786-C9F3-4DB1-9F8D-56C557351BB2}"/>
                  </a:ext>
                </a:extLst>
              </p:cNvPr>
              <p:cNvSpPr/>
              <p:nvPr/>
            </p:nvSpPr>
            <p:spPr>
              <a:xfrm>
                <a:off x="4146775" y="6021288"/>
                <a:ext cx="850450" cy="33345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dirty="0">
                    <a:solidFill>
                      <a:schemeClr val="tx1"/>
                    </a:solidFill>
                  </a:rPr>
                  <a:t>Grass</a:t>
                </a:r>
              </a:p>
            </p:txBody>
          </p:sp>
          <p:sp>
            <p:nvSpPr>
              <p:cNvPr id="7" name="Rounded Rectangle 22">
                <a:extLst>
                  <a:ext uri="{FF2B5EF4-FFF2-40B4-BE49-F238E27FC236}">
                    <a16:creationId xmlns:a16="http://schemas.microsoft.com/office/drawing/2014/main" id="{5EF501D8-F1FD-435C-A377-38AFA10A3B8C}"/>
                  </a:ext>
                </a:extLst>
              </p:cNvPr>
              <p:cNvSpPr/>
              <p:nvPr/>
            </p:nvSpPr>
            <p:spPr>
              <a:xfrm>
                <a:off x="2627784" y="5301208"/>
                <a:ext cx="792088" cy="2213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sz="1200" dirty="0">
                    <a:solidFill>
                      <a:schemeClr val="tx1"/>
                    </a:solidFill>
                  </a:rPr>
                  <a:t>Rabbi</a:t>
                </a:r>
                <a:r>
                  <a:rPr lang="en-AU" sz="1200" dirty="0"/>
                  <a:t>t</a:t>
                </a:r>
              </a:p>
            </p:txBody>
          </p:sp>
          <p:sp>
            <p:nvSpPr>
              <p:cNvPr id="8" name="Rounded Rectangle 22">
                <a:extLst>
                  <a:ext uri="{FF2B5EF4-FFF2-40B4-BE49-F238E27FC236}">
                    <a16:creationId xmlns:a16="http://schemas.microsoft.com/office/drawing/2014/main" id="{085B938A-3F60-496B-8545-DD8E608F8684}"/>
                  </a:ext>
                </a:extLst>
              </p:cNvPr>
              <p:cNvSpPr/>
              <p:nvPr/>
            </p:nvSpPr>
            <p:spPr>
              <a:xfrm>
                <a:off x="5652120" y="4653136"/>
                <a:ext cx="920468" cy="432048"/>
              </a:xfrm>
              <a:prstGeom prst="roundRect">
                <a:avLst/>
              </a:prstGeom>
            </p:spPr>
            <p:style>
              <a:lnRef idx="2">
                <a:schemeClr val="dk1"/>
              </a:lnRef>
              <a:fillRef idx="1">
                <a:schemeClr val="lt1"/>
              </a:fillRef>
              <a:effectRef idx="0">
                <a:schemeClr val="dk1"/>
              </a:effectRef>
              <a:fontRef idx="minor">
                <a:schemeClr val="dk1"/>
              </a:fontRef>
            </p:style>
            <p:txBody>
              <a:bodyPr lIns="0" rIns="0" rtlCol="0" anchor="ctr"/>
              <a:lstStyle/>
              <a:p>
                <a:pPr algn="ctr"/>
                <a:r>
                  <a:rPr lang="en-AU" sz="1200" dirty="0">
                    <a:solidFill>
                      <a:schemeClr val="tx1"/>
                    </a:solidFill>
                  </a:rPr>
                  <a:t>Small Native mammals</a:t>
                </a:r>
                <a:endParaRPr lang="en-AU" sz="1200" dirty="0"/>
              </a:p>
            </p:txBody>
          </p:sp>
          <p:pic>
            <p:nvPicPr>
              <p:cNvPr id="2" name="Picture 1">
                <a:extLst>
                  <a:ext uri="{FF2B5EF4-FFF2-40B4-BE49-F238E27FC236}">
                    <a16:creationId xmlns:a16="http://schemas.microsoft.com/office/drawing/2014/main" id="{3C92D7EB-B1A7-42D6-A5C7-A3D37142A269}"/>
                  </a:ext>
                </a:extLst>
              </p:cNvPr>
              <p:cNvPicPr>
                <a:picLocks noChangeAspect="1"/>
              </p:cNvPicPr>
              <p:nvPr/>
            </p:nvPicPr>
            <p:blipFill rotWithShape="1">
              <a:blip r:embed="rId3">
                <a:biLevel thresh="75000"/>
              </a:blip>
              <a:srcRect l="33373" t="212" r="21651" b="212"/>
              <a:stretch/>
            </p:blipFill>
            <p:spPr>
              <a:xfrm>
                <a:off x="701267" y="2299637"/>
                <a:ext cx="505594" cy="807342"/>
              </a:xfrm>
              <a:prstGeom prst="rect">
                <a:avLst/>
              </a:prstGeom>
            </p:spPr>
          </p:pic>
        </p:grpSp>
        <p:sp>
          <p:nvSpPr>
            <p:cNvPr id="13" name="Rounded Rectangle 18">
              <a:extLst>
                <a:ext uri="{FF2B5EF4-FFF2-40B4-BE49-F238E27FC236}">
                  <a16:creationId xmlns:a16="http://schemas.microsoft.com/office/drawing/2014/main" id="{BAD196D4-3772-4C13-8BDC-6091DD629C8C}"/>
                </a:ext>
              </a:extLst>
            </p:cNvPr>
            <p:cNvSpPr/>
            <p:nvPr/>
          </p:nvSpPr>
          <p:spPr>
            <a:xfrm>
              <a:off x="2191686" y="2956614"/>
              <a:ext cx="720080"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AU" sz="1200" dirty="0">
                  <a:solidFill>
                    <a:schemeClr val="tx1"/>
                  </a:solidFill>
                </a:rPr>
                <a:t>Foxes</a:t>
              </a:r>
            </a:p>
          </p:txBody>
        </p:sp>
      </p:grpSp>
      <p:sp>
        <p:nvSpPr>
          <p:cNvPr id="15" name="Title 1">
            <a:extLst>
              <a:ext uri="{FF2B5EF4-FFF2-40B4-BE49-F238E27FC236}">
                <a16:creationId xmlns:a16="http://schemas.microsoft.com/office/drawing/2014/main" id="{D6456F6B-F9E0-4D5B-9748-B8B01A0A0341}"/>
              </a:ext>
            </a:extLst>
          </p:cNvPr>
          <p:cNvSpPr txBox="1">
            <a:spLocks/>
          </p:cNvSpPr>
          <p:nvPr/>
        </p:nvSpPr>
        <p:spPr>
          <a:xfrm>
            <a:off x="0" y="476672"/>
            <a:ext cx="3635896" cy="504056"/>
          </a:xfrm>
          <a:prstGeom prst="rect">
            <a:avLst/>
          </a:prstGeom>
        </p:spPr>
        <p:txBody>
          <a:bodyPr>
            <a:normAutofit fontScale="975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AU" sz="2800"/>
              <a:t>Food Web of a Rabbit</a:t>
            </a:r>
            <a:endParaRPr lang="en-AU" sz="2800" dirty="0"/>
          </a:p>
        </p:txBody>
      </p:sp>
    </p:spTree>
    <p:extLst>
      <p:ext uri="{BB962C8B-B14F-4D97-AF65-F5344CB8AC3E}">
        <p14:creationId xmlns:p14="http://schemas.microsoft.com/office/powerpoint/2010/main" val="1212888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472608" cy="504056"/>
          </a:xfrm>
        </p:spPr>
        <p:txBody>
          <a:bodyPr>
            <a:noAutofit/>
          </a:bodyPr>
          <a:lstStyle/>
          <a:p>
            <a:r>
              <a:rPr lang="en-AU" sz="2400" dirty="0"/>
              <a:t>Rabbit effects on the ecosystem</a:t>
            </a:r>
          </a:p>
        </p:txBody>
      </p:sp>
      <p:sp>
        <p:nvSpPr>
          <p:cNvPr id="3" name="Content Placeholder 2"/>
          <p:cNvSpPr>
            <a:spLocks noGrp="1"/>
          </p:cNvSpPr>
          <p:nvPr>
            <p:ph idx="1"/>
          </p:nvPr>
        </p:nvSpPr>
        <p:spPr>
          <a:xfrm>
            <a:off x="251520" y="1052736"/>
            <a:ext cx="8640960" cy="5256584"/>
          </a:xfrm>
        </p:spPr>
        <p:txBody>
          <a:bodyPr>
            <a:noAutofit/>
          </a:bodyPr>
          <a:lstStyle/>
          <a:p>
            <a:pPr>
              <a:spcBef>
                <a:spcPts val="1200"/>
              </a:spcBef>
            </a:pPr>
            <a:r>
              <a:rPr lang="en-AU" sz="2000" dirty="0"/>
              <a:t>Since their introduction from Europe in the 18th century, the effect of rabbits on the ecology of Australia has been devastating. </a:t>
            </a:r>
          </a:p>
          <a:p>
            <a:pPr>
              <a:spcBef>
                <a:spcPts val="1200"/>
              </a:spcBef>
            </a:pPr>
            <a:r>
              <a:rPr lang="en-AU" sz="2000" dirty="0"/>
              <a:t>Rabbits are herbivores and on the 2</a:t>
            </a:r>
            <a:r>
              <a:rPr lang="en-AU" sz="2000" baseline="30000" dirty="0"/>
              <a:t>nd</a:t>
            </a:r>
            <a:r>
              <a:rPr lang="en-AU" sz="2000" dirty="0"/>
              <a:t> trophic level of the food web. This means they are a competitor with small native Australian mammals for food such as grasses, grass seeds, and herbs. </a:t>
            </a:r>
          </a:p>
          <a:p>
            <a:pPr>
              <a:spcBef>
                <a:spcPts val="1200"/>
              </a:spcBef>
            </a:pPr>
            <a:r>
              <a:rPr lang="en-AU" sz="2000" dirty="0"/>
              <a:t>Unlike native Australian herbivores, rabbits can destroy native vegetation as they often dig down to eat the roots and bulbs of a plant and therefore ensure that the plant never regrows. Rabbits can also find and eat almost all the edible plants in an area.  This can mean there are very few producers remaining in an ecosystem if the rabbit population grows a lot.</a:t>
            </a:r>
          </a:p>
          <a:p>
            <a:pPr>
              <a:spcBef>
                <a:spcPts val="1200"/>
              </a:spcBef>
            </a:pPr>
            <a:r>
              <a:rPr lang="en-AU" sz="2000" dirty="0"/>
              <a:t>Rabbits can provide a valuable food source for large carnivores such as foxes. This sounds like a positive, but is not necessarily good for ecosystems as the rabbit populations grow very quickly and then crash as they run out of food. This leaves the large numbers of predators to prey on the native mammals.</a:t>
            </a:r>
          </a:p>
          <a:p>
            <a:pPr>
              <a:spcBef>
                <a:spcPts val="1200"/>
              </a:spcBef>
            </a:pPr>
            <a:endParaRPr lang="en-AU" sz="2000" dirty="0"/>
          </a:p>
        </p:txBody>
      </p:sp>
    </p:spTree>
    <p:extLst>
      <p:ext uri="{BB962C8B-B14F-4D97-AF65-F5344CB8AC3E}">
        <p14:creationId xmlns:p14="http://schemas.microsoft.com/office/powerpoint/2010/main" val="140167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975</TotalTime>
  <Words>948</Words>
  <Application>Microsoft Office PowerPoint</Application>
  <PresentationFormat>On-screen Show (4:3)</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Unicode MS</vt:lpstr>
      <vt:lpstr>Arial</vt:lpstr>
      <vt:lpstr>Arial</vt:lpstr>
      <vt:lpstr>Calibri</vt:lpstr>
      <vt:lpstr>Clarity</vt:lpstr>
      <vt:lpstr>Rabbits</vt:lpstr>
      <vt:lpstr>Invasive, Introduced or Pest? </vt:lpstr>
      <vt:lpstr>Rabbits - general details</vt:lpstr>
      <vt:lpstr>Rabbit Adaptations</vt:lpstr>
      <vt:lpstr>PowerPoint Presentation</vt:lpstr>
      <vt:lpstr>Rabbits and Australia</vt:lpstr>
      <vt:lpstr>Methods of controlling the rabbit population.</vt:lpstr>
      <vt:lpstr>PowerPoint Presentation</vt:lpstr>
      <vt:lpstr>Rabbit effects on the ecosystem</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Rabbits</dc:title>
  <dc:creator>HIDDLE, Cassie</dc:creator>
  <cp:lastModifiedBy>TURNER, Gary (gturn44)</cp:lastModifiedBy>
  <cp:revision>89</cp:revision>
  <dcterms:created xsi:type="dcterms:W3CDTF">2016-05-26T23:02:42Z</dcterms:created>
  <dcterms:modified xsi:type="dcterms:W3CDTF">2022-06-12T03:19:09Z</dcterms:modified>
</cp:coreProperties>
</file>